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83" r:id="rId6"/>
    <p:sldId id="270" r:id="rId7"/>
    <p:sldId id="286" r:id="rId8"/>
    <p:sldId id="275" r:id="rId9"/>
    <p:sldId id="284" r:id="rId10"/>
    <p:sldId id="279" r:id="rId11"/>
    <p:sldId id="285" r:id="rId12"/>
    <p:sldId id="301" r:id="rId13"/>
    <p:sldId id="287" r:id="rId14"/>
    <p:sldId id="302" r:id="rId15"/>
    <p:sldId id="281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Remmert" initials="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58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8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2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4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0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4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7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9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B173-E98D-4B97-A24C-D4DAC5D3560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2502-E6A0-4E1E-9E2A-E13CBE54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covid-19/emergency-response.html" TargetMode="External"/><Relationship Id="rId2" Type="http://schemas.openxmlformats.org/officeDocument/2006/relationships/hyperlink" Target="http://www.cdc.gov/coronavirus/2019-ncov/community/guidance-law-enforceme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calgovu.com/tmlirp/" TargetMode="External"/><Relationship Id="rId5" Type="http://schemas.openxmlformats.org/officeDocument/2006/relationships/hyperlink" Target="https://bit.ly/TMLIRPCovid19" TargetMode="External"/><Relationship Id="rId4" Type="http://schemas.openxmlformats.org/officeDocument/2006/relationships/hyperlink" Target="http://www.osha.gov/SLTC/covid-19/emergency-response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6374" y="5418102"/>
            <a:ext cx="8579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Texas Peace Officers are expected to follow the rules, regulations, policies and procedures of their respective departments.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21377" y="453469"/>
            <a:ext cx="4791124" cy="30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139700" dist="76200" sx="102000" sy="102000" algn="ctr" rotWithShape="0">
                  <a:prstClr val="black">
                    <a:alpha val="78000"/>
                  </a:prst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4351" y="1339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prstClr val="white"/>
                </a:solidFill>
                <a:ea typeface="+mj-ea"/>
                <a:cs typeface="+mj-cs"/>
              </a:rPr>
              <a:t>COVID-19 IMPACT &amp; FATIGUE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010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E5B1-7599-431A-9F0D-A0E5CFAB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Battle is Far From Over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DEEE-C91B-478F-ADC7-BBAD6768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COVID-19 is a threat to all officers. </a:t>
            </a:r>
          </a:p>
          <a:p>
            <a:r>
              <a:rPr lang="en-US" dirty="0">
                <a:solidFill>
                  <a:schemeClr val="bg1"/>
                </a:solidFill>
              </a:rPr>
              <a:t>Fatigue with protective measures is not an excuse for not protecting yourself.  </a:t>
            </a:r>
          </a:p>
          <a:p>
            <a:r>
              <a:rPr lang="en-US" dirty="0">
                <a:solidFill>
                  <a:schemeClr val="bg1"/>
                </a:solidFill>
              </a:rPr>
              <a:t>The virus is still spreading.  </a:t>
            </a:r>
          </a:p>
          <a:p>
            <a:r>
              <a:rPr lang="en-US" dirty="0">
                <a:solidFill>
                  <a:schemeClr val="bg1"/>
                </a:solidFill>
              </a:rPr>
              <a:t>The vaccine will not make this go away overnight, especially if personnel choose not to vaccinate.</a:t>
            </a:r>
          </a:p>
          <a:p>
            <a:r>
              <a:rPr lang="en-US" dirty="0">
                <a:solidFill>
                  <a:schemeClr val="bg1"/>
                </a:solidFill>
              </a:rPr>
              <a:t>First responders must continue to be vigilant at work and home.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927BCC-E2FC-4570-B974-5483F7A21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"/>
          <a:stretch/>
        </p:blipFill>
        <p:spPr>
          <a:xfrm>
            <a:off x="0" y="2245895"/>
            <a:ext cx="9144000" cy="46121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A69B72-09A7-4BAE-BE7B-ADCBA611DB4B}"/>
              </a:ext>
            </a:extLst>
          </p:cNvPr>
          <p:cNvSpPr txBox="1">
            <a:spLocks/>
          </p:cNvSpPr>
          <p:nvPr/>
        </p:nvSpPr>
        <p:spPr>
          <a:xfrm>
            <a:off x="366483" y="779245"/>
            <a:ext cx="7141222" cy="84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 COVID-19 Related Deaths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5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2E1A-4240-40E1-BFB3-A502F836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Additional COVID-19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Guidance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7FED-1E5E-4F89-BEEC-82C2EF389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u="sng" dirty="0">
                <a:solidFill>
                  <a:schemeClr val="bg1"/>
                </a:solidFill>
                <a:hlinkClick r:id="rId2"/>
              </a:rPr>
              <a:t>www.cdc.gov/coronavirus/2019-ncov/community/guidance-law-enforcement.html</a:t>
            </a:r>
            <a:endParaRPr lang="en-US" u="sng" dirty="0">
              <a:solidFill>
                <a:schemeClr val="bg1"/>
              </a:solidFill>
              <a:hlinkClick r:id="rId3"/>
            </a:endParaRPr>
          </a:p>
          <a:p>
            <a:r>
              <a:rPr lang="en-US" u="sng" dirty="0">
                <a:solidFill>
                  <a:schemeClr val="bg1"/>
                </a:solidFill>
                <a:hlinkClick r:id="rId4"/>
              </a:rPr>
              <a:t>www.osha.gov/SLTC/covid-19/emergency-response.html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  <a:hlinkClick r:id="rId5"/>
              </a:rPr>
              <a:t>https://bit.ly/TMLIRPCovid19</a:t>
            </a:r>
            <a:endParaRPr lang="en-U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</a:rPr>
              <a:t>(</a:t>
            </a:r>
            <a:r>
              <a:rPr lang="en-US" i="1" u="sng" dirty="0">
                <a:solidFill>
                  <a:schemeClr val="bg1"/>
                </a:solidFill>
              </a:rPr>
              <a:t>Suggested Hierarchy of Controls for COVID 19</a:t>
            </a:r>
            <a:r>
              <a:rPr lang="en-US" u="sng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TML Risk Pool members have access to no-cost </a:t>
            </a:r>
            <a:r>
              <a:rPr lang="en-US" i="1" dirty="0">
                <a:solidFill>
                  <a:schemeClr val="bg1"/>
                </a:solidFill>
              </a:rPr>
              <a:t>COVID-19 for Law Enforcement</a:t>
            </a:r>
            <a:r>
              <a:rPr lang="en-US" dirty="0">
                <a:solidFill>
                  <a:schemeClr val="bg1"/>
                </a:solidFill>
              </a:rPr>
              <a:t> online course. Sign-in page and info for online course: </a:t>
            </a:r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www.localgovu.com/tmlirp/</a:t>
            </a:r>
            <a:r>
              <a:rPr lang="en-US" dirty="0">
                <a:solidFill>
                  <a:schemeClr val="bg1"/>
                </a:solidFill>
              </a:rPr>
              <a:t> or email losspreventiontraining@tmlirp.org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5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05289" y="282520"/>
            <a:ext cx="5985051" cy="84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139700" dist="76200" sx="102000" sy="102000" algn="ctr" rotWithShape="0">
                    <a:prstClr val="black">
                      <a:alpha val="78000"/>
                    </a:prstClr>
                  </a:outerShdw>
                </a:effectLst>
                <a:latin typeface="Tw Cen MT Condensed Extra Bold" panose="020B0803020202020204" pitchFamily="34" charset="0"/>
              </a:rPr>
              <a:t>5 Cornerstones</a:t>
            </a:r>
            <a:endParaRPr lang="en-US" sz="5000" b="1" i="1" dirty="0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139700" dist="76200" sx="102000" sy="102000" algn="ctr" rotWithShape="0">
                  <a:prstClr val="black">
                    <a:alpha val="78000"/>
                  </a:prstClr>
                </a:outerShdw>
              </a:effectLst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0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E7AD-EEB8-4673-9670-718DD6E0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320731" cy="144892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COVID-19 Hits Police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Source: Officer Down Memorial Page, 1/1/2020 -12/31/2020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90964-F867-4714-9CD1-BEFE52C3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5" y="1961756"/>
            <a:ext cx="8633249" cy="41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3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182279" y="1919495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According to ODMP, in 2020 Texas ranked first among the highest reported COVID-19 related deaths:</a:t>
            </a:r>
          </a:p>
          <a:p>
            <a:pPr marL="1885950" lvl="3" indent="-514350" algn="l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Texas 	</a:t>
            </a:r>
            <a:r>
              <a:rPr lang="en-US" sz="2400" dirty="0">
                <a:solidFill>
                  <a:schemeClr val="bg1"/>
                </a:solidFill>
              </a:rPr>
              <a:t>        - </a:t>
            </a:r>
            <a:r>
              <a:rPr lang="en-US" sz="2400" b="1" dirty="0">
                <a:solidFill>
                  <a:schemeClr val="bg1"/>
                </a:solidFill>
              </a:rPr>
              <a:t>52</a:t>
            </a:r>
          </a:p>
          <a:p>
            <a:pPr marL="1885950" lvl="3" indent="-514350" algn="l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Florida        - 12</a:t>
            </a:r>
          </a:p>
          <a:p>
            <a:pPr marL="1885950" lvl="3" indent="-514350" algn="l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Louisiana    - 11</a:t>
            </a:r>
          </a:p>
          <a:p>
            <a:pPr marL="1885950" lvl="3" indent="-514350" algn="l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California    - 10</a:t>
            </a:r>
          </a:p>
          <a:p>
            <a:pPr marL="1885950" lvl="3" indent="-514350" algn="l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New Jersey - 9</a:t>
            </a:r>
          </a:p>
          <a:p>
            <a:pPr marL="342900" lvl="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lvl="1" algn="l"/>
            <a:endParaRPr lang="en-US" sz="3500" dirty="0">
              <a:solidFill>
                <a:schemeClr val="bg1"/>
              </a:solidFill>
            </a:endParaRPr>
          </a:p>
          <a:p>
            <a:pPr lvl="1"/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F1A8A6-5B36-4909-AB41-C56526AFF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10" y="394235"/>
            <a:ext cx="5985051" cy="846570"/>
          </a:xfrm>
        </p:spPr>
        <p:txBody>
          <a:bodyPr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IMPACT</a:t>
            </a:r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4610" y="394235"/>
            <a:ext cx="5985051" cy="846570"/>
          </a:xfrm>
        </p:spPr>
        <p:txBody>
          <a:bodyPr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Prevention</a:t>
            </a:r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4521" y="1786258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bg1"/>
                </a:solidFill>
              </a:rPr>
              <a:t>Conduct daily temperature/symptom checks and take them seriously. Wash your hands frequently. </a:t>
            </a:r>
          </a:p>
          <a:p>
            <a:pPr marL="45720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bg1"/>
                </a:solidFill>
              </a:rPr>
              <a:t>Your interactions with others will affect you and your family. Watch for symptoms of COVID-19 for yourself and those close to you.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bg1"/>
                </a:solidFill>
              </a:rPr>
              <a:t>Sanitize shared workspaces and items including computer keyboards, ticket writers, BWC’s, etc.  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bg1"/>
                </a:solidFill>
              </a:rPr>
              <a:t>Sanitize your patrol vehicle regularly, especially if using a shared fleet.  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bg1"/>
                </a:solidFill>
              </a:rPr>
              <a:t>Do not hesitate to talk about it and communicate any concerns.</a:t>
            </a:r>
          </a:p>
          <a:p>
            <a:pPr lvl="1" algn="l"/>
            <a:endParaRPr lang="en-US" sz="3500" dirty="0">
              <a:solidFill>
                <a:schemeClr val="bg1"/>
              </a:solidFill>
            </a:endParaRPr>
          </a:p>
          <a:p>
            <a:pPr lvl="1"/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9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4610" y="394235"/>
            <a:ext cx="5985051" cy="846570"/>
          </a:xfrm>
        </p:spPr>
        <p:txBody>
          <a:bodyPr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Prevention</a:t>
            </a:r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719369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4572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white"/>
                </a:solidFill>
              </a:rPr>
              <a:t>If possible, place caution indicators/flags for any address that has a known virus exposure through Dispatch.  Ensure these flags are removed once an isolation period has expired, however continue to treat as a high risk for exposure. </a:t>
            </a:r>
          </a:p>
          <a:p>
            <a:pPr marL="457200" lvl="0" indent="-457200" algn="l" defTabSz="4572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When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</a:rPr>
              <a:t> possible, ask involved parties if they have signs/symptoms and/or to step outside to minimize time spent in people’s homes.  Keep social distancing as tactics allow.</a:t>
            </a:r>
          </a:p>
          <a:p>
            <a:pPr marL="457200" lvl="0" indent="-457200" algn="l" defTabSz="4572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Death investigations have a lower risk of exposure than active citizen interactions, but PPE is still mandatory.  Do not assist with body lifts if possible, and limit number of officers inside.  </a:t>
            </a:r>
            <a:endParaRPr lang="en-US" sz="2800" noProof="0" dirty="0">
              <a:solidFill>
                <a:prstClr val="white"/>
              </a:solidFill>
              <a:latin typeface="Calibri" panose="020F0502020204030204"/>
            </a:endParaRPr>
          </a:p>
          <a:p>
            <a:pPr marL="571500" indent="-571500" algn="l">
              <a:spcBef>
                <a:spcPts val="500"/>
              </a:spcBef>
              <a:buFont typeface="Arial" panose="020B0604020202020204" pitchFamily="34" charset="0"/>
              <a:buChar char="•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77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4610" y="394235"/>
            <a:ext cx="5985051" cy="846570"/>
          </a:xfrm>
        </p:spPr>
        <p:txBody>
          <a:bodyPr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Response</a:t>
            </a:r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3922" y="157499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white"/>
                </a:solidFill>
              </a:rPr>
              <a:t>Avoid unnecessary close (i.e., within 6 feet) or physical (i.e., touching) contact with members of the general public and especially those who are experiencing signs and/or symptoms consistent with COVID-19.</a:t>
            </a:r>
          </a:p>
          <a:p>
            <a:pPr marL="571500" indent="-571500" algn="l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  <a:p>
            <a:pPr marL="571500" indent="-571500" algn="l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white"/>
                </a:solidFill>
              </a:rPr>
              <a:t>Perform as many tasks as possible in areas away from individuals. </a:t>
            </a:r>
            <a:r>
              <a:rPr lang="en-US" sz="2800" dirty="0">
                <a:solidFill>
                  <a:schemeClr val="bg1"/>
                </a:solidFill>
              </a:rPr>
              <a:t>Treat all contacts as potential COVID-19 exposures.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2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4610" y="394235"/>
            <a:ext cx="5985051" cy="846570"/>
          </a:xfrm>
        </p:spPr>
        <p:txBody>
          <a:bodyPr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Response</a:t>
            </a:r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48584" y="1941094"/>
            <a:ext cx="8534400" cy="458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u="sng" dirty="0">
                <a:solidFill>
                  <a:schemeClr val="bg1"/>
                </a:solidFill>
              </a:rPr>
              <a:t>It is a best practice to wear your mask. </a:t>
            </a:r>
            <a:r>
              <a:rPr lang="en-US" sz="2800" dirty="0">
                <a:solidFill>
                  <a:schemeClr val="bg1"/>
                </a:solidFill>
              </a:rPr>
              <a:t>Consider the quality and layers of your mask.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If you use single use masks, dispose of them accordingly and if you have a reusable mask, clean it frequently. 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 lvl="1" algn="l"/>
            <a:endParaRPr lang="en-US" sz="3500" dirty="0">
              <a:solidFill>
                <a:schemeClr val="bg1"/>
              </a:solidFill>
            </a:endParaRPr>
          </a:p>
          <a:p>
            <a:pPr lvl="1"/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5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4610" y="394235"/>
            <a:ext cx="5985051" cy="846570"/>
          </a:xfrm>
        </p:spPr>
        <p:txBody>
          <a:bodyPr>
            <a:noAutofit/>
            <a:scene3d>
              <a:camera prst="orthographicFront"/>
              <a:lightRig rig="harsh" dir="t">
                <a:rot lat="0" lon="0" rev="12000000"/>
              </a:lightRig>
            </a:scene3d>
            <a:sp3d extrusionH="57150" prstMaterial="metal">
              <a:bevelT w="19050" h="19050" prst="angle"/>
              <a:bevelB w="19050" h="19050" prst="angle"/>
            </a:sp3d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Response</a:t>
            </a:r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48584" y="173011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bg1"/>
                </a:solidFill>
              </a:rPr>
              <a:t>Keep a complete change of clothes/uniform at the duty station, in case the clothes being worn become contaminated and need to be bagged for cleaning/disinfection. Avoid shaking the clothes. Follow standard operating procedures for laundering contaminated work clothing.</a:t>
            </a:r>
          </a:p>
          <a:p>
            <a:pPr marL="457200" lvl="0" indent="-45720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700" dirty="0">
                <a:solidFill>
                  <a:schemeClr val="bg1"/>
                </a:solidFill>
              </a:rPr>
              <a:t>Avoid touching your face, including eyes, nose, and mouth (the ‘T’ Zone), particularly until after you have thoroughly washed your hands upon completing work and/or removing PPE.</a:t>
            </a:r>
          </a:p>
          <a:p>
            <a:pPr lvl="1" algn="l"/>
            <a:endParaRPr lang="en-US" sz="3500" dirty="0">
              <a:solidFill>
                <a:schemeClr val="bg1"/>
              </a:solidFill>
            </a:endParaRPr>
          </a:p>
          <a:p>
            <a:pPr lvl="1"/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2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B238-52EF-4D3E-9A5B-CD36330C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COVID-19 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F806-3157-4218-8303-C295F87D4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Quarantine if a family member has symptoms.</a:t>
            </a:r>
          </a:p>
          <a:p>
            <a:r>
              <a:rPr lang="en-US" dirty="0">
                <a:solidFill>
                  <a:schemeClr val="bg1"/>
                </a:solidFill>
              </a:rPr>
              <a:t>Underlying health conditions can be life-threatening.  Use extreme vigilance. </a:t>
            </a:r>
          </a:p>
          <a:p>
            <a:r>
              <a:rPr lang="en-US" dirty="0">
                <a:solidFill>
                  <a:schemeClr val="bg1"/>
                </a:solidFill>
              </a:rPr>
              <a:t>Quarantine or test when traveling for vacation.</a:t>
            </a:r>
          </a:p>
        </p:txBody>
      </p:sp>
    </p:spTree>
    <p:extLst>
      <p:ext uri="{BB962C8B-B14F-4D97-AF65-F5344CB8AC3E}">
        <p14:creationId xmlns:p14="http://schemas.microsoft.com/office/powerpoint/2010/main" val="175504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6DAA6EF12FB49A5AEE83B42AE4447" ma:contentTypeVersion="6" ma:contentTypeDescription="Create a new document." ma:contentTypeScope="" ma:versionID="aa5e6bd1cd6fcc02642d2a367ccb0fc2">
  <xsd:schema xmlns:xsd="http://www.w3.org/2001/XMLSchema" xmlns:xs="http://www.w3.org/2001/XMLSchema" xmlns:p="http://schemas.microsoft.com/office/2006/metadata/properties" xmlns:ns2="ca22888e-ebe4-4c5b-81bf-52b167458455" targetNamespace="http://schemas.microsoft.com/office/2006/metadata/properties" ma:root="true" ma:fieldsID="a4ad3159b32cc07338d5f04c1b4f01f6" ns2:_="">
    <xsd:import namespace="ca22888e-ebe4-4c5b-81bf-52b167458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2888e-ebe4-4c5b-81bf-52b167458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FAF8F9-CB6B-4355-9D04-66198A1F1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2888e-ebe4-4c5b-81bf-52b167458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05C2F7-5690-4DDE-A5E7-1326DDA20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57184B-DACE-4D9A-84C7-67C94052370F}">
  <ds:schemaRefs>
    <ds:schemaRef ds:uri="http://www.w3.org/XML/1998/namespace"/>
    <ds:schemaRef ds:uri="http://schemas.microsoft.com/office/2006/documentManagement/types"/>
    <ds:schemaRef ds:uri="ca22888e-ebe4-4c5b-81bf-52b16745845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3634</TotalTime>
  <Words>653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Tw Cen MT Condensed Extra Bold</vt:lpstr>
      <vt:lpstr>Wingdings</vt:lpstr>
      <vt:lpstr>Office Theme</vt:lpstr>
      <vt:lpstr>PowerPoint Presentation</vt:lpstr>
      <vt:lpstr>COVID-19 Hits Police Source: Officer Down Memorial Page, 1/1/2020 -12/31/2020</vt:lpstr>
      <vt:lpstr>COVID-19 IMPACT</vt:lpstr>
      <vt:lpstr>COVID-19 Prevention</vt:lpstr>
      <vt:lpstr>COVID-19 Prevention</vt:lpstr>
      <vt:lpstr>COVID-19 Response</vt:lpstr>
      <vt:lpstr>COVID-19 Response</vt:lpstr>
      <vt:lpstr>COVID-19 Response</vt:lpstr>
      <vt:lpstr>COVID-19 Response</vt:lpstr>
      <vt:lpstr>The Battle is Far From Over </vt:lpstr>
      <vt:lpstr>PowerPoint Presentation</vt:lpstr>
      <vt:lpstr>Additional COVID-19  Guidance &amp; Resources</vt:lpstr>
      <vt:lpstr>PowerPoint Presentation</vt:lpstr>
    </vt:vector>
  </TitlesOfParts>
  <Company>City of Abilene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Joel</dc:creator>
  <cp:lastModifiedBy>Chris Remmert</cp:lastModifiedBy>
  <cp:revision>128</cp:revision>
  <dcterms:created xsi:type="dcterms:W3CDTF">2017-07-21T16:55:16Z</dcterms:created>
  <dcterms:modified xsi:type="dcterms:W3CDTF">2021-01-05T18:31:16Z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0x0101000CA6DAA6EF12FB49A5AEE83B42AE4447</vt:lpwstr>
  </property>
</Properties>
</file>